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60" r:id="rId2"/>
    <p:sldId id="256" r:id="rId3"/>
    <p:sldId id="257" r:id="rId4"/>
    <p:sldId id="262" r:id="rId5"/>
    <p:sldId id="259" r:id="rId6"/>
    <p:sldId id="258" r:id="rId7"/>
    <p:sldId id="261"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5F12E8-5CA6-4CC4-9518-661D75779562}" type="datetimeFigureOut">
              <a:rPr lang="en-US" smtClean="0"/>
              <a:pPr/>
              <a:t>5/25/2009</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01482B-83C0-4BE8-96ED-DCAE03E0C4CD}" type="slidenum">
              <a:rPr lang="en-AU" smtClean="0"/>
              <a:pPr/>
              <a:t>‹#›</a:t>
            </a:fld>
            <a:endParaRPr lang="en-A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C001482B-83C0-4BE8-96ED-DCAE03E0C4CD}" type="slidenum">
              <a:rPr lang="en-AU" smtClean="0"/>
              <a:pPr/>
              <a:t>5</a:t>
            </a:fld>
            <a:endParaRPr lang="en-A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97FAF58-1B71-41B4-8B86-DC799C024709}" type="datetimeFigureOut">
              <a:rPr lang="en-US" smtClean="0"/>
              <a:pPr/>
              <a:t>5/25/2009</a:t>
            </a:fld>
            <a:endParaRPr lang="en-AU" dirty="0"/>
          </a:p>
        </p:txBody>
      </p:sp>
      <p:sp>
        <p:nvSpPr>
          <p:cNvPr id="19" name="Footer Placeholder 18"/>
          <p:cNvSpPr>
            <a:spLocks noGrp="1"/>
          </p:cNvSpPr>
          <p:nvPr>
            <p:ph type="ftr" sz="quarter" idx="11"/>
          </p:nvPr>
        </p:nvSpPr>
        <p:spPr/>
        <p:txBody>
          <a:bodyPr/>
          <a:lstStyle/>
          <a:p>
            <a:endParaRPr lang="en-AU" dirty="0"/>
          </a:p>
        </p:txBody>
      </p:sp>
      <p:sp>
        <p:nvSpPr>
          <p:cNvPr id="27" name="Slide Number Placeholder 26"/>
          <p:cNvSpPr>
            <a:spLocks noGrp="1"/>
          </p:cNvSpPr>
          <p:nvPr>
            <p:ph type="sldNum" sz="quarter" idx="12"/>
          </p:nvPr>
        </p:nvSpPr>
        <p:spPr/>
        <p:txBody>
          <a:bodyPr/>
          <a:lstStyle/>
          <a:p>
            <a:fld id="{9B864E9B-5372-4E62-A8F1-4F8F8058276D}" type="slidenum">
              <a:rPr lang="en-AU" smtClean="0"/>
              <a:pPr/>
              <a:t>‹#›</a:t>
            </a:fld>
            <a:endParaRPr lang="en-AU"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97FAF58-1B71-41B4-8B86-DC799C024709}" type="datetimeFigureOut">
              <a:rPr lang="en-US" smtClean="0"/>
              <a:pPr/>
              <a:t>5/25/2009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B864E9B-5372-4E62-A8F1-4F8F8058276D}" type="slidenum">
              <a:rPr lang="en-AU" smtClean="0"/>
              <a:pPr/>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97FAF58-1B71-41B4-8B86-DC799C024709}" type="datetimeFigureOut">
              <a:rPr lang="en-US" smtClean="0"/>
              <a:pPr/>
              <a:t>5/25/2009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B864E9B-5372-4E62-A8F1-4F8F8058276D}" type="slidenum">
              <a:rPr lang="en-AU" smtClean="0"/>
              <a:pPr/>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97FAF58-1B71-41B4-8B86-DC799C024709}" type="datetimeFigureOut">
              <a:rPr lang="en-US" smtClean="0"/>
              <a:pPr/>
              <a:t>5/25/2009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B864E9B-5372-4E62-A8F1-4F8F8058276D}" type="slidenum">
              <a:rPr lang="en-AU" smtClean="0"/>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97FAF58-1B71-41B4-8B86-DC799C024709}" type="datetimeFigureOut">
              <a:rPr lang="en-US" smtClean="0"/>
              <a:pPr/>
              <a:t>5/25/2009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B864E9B-5372-4E62-A8F1-4F8F8058276D}" type="slidenum">
              <a:rPr lang="en-AU" smtClean="0"/>
              <a:pPr/>
              <a:t>‹#›</a:t>
            </a:fld>
            <a:endParaRPr lang="en-A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97FAF58-1B71-41B4-8B86-DC799C024709}" type="datetimeFigureOut">
              <a:rPr lang="en-US" smtClean="0"/>
              <a:pPr/>
              <a:t>5/25/2009</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9B864E9B-5372-4E62-A8F1-4F8F8058276D}"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97FAF58-1B71-41B4-8B86-DC799C024709}" type="datetimeFigureOut">
              <a:rPr lang="en-US" smtClean="0"/>
              <a:pPr/>
              <a:t>5/25/2009</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9B864E9B-5372-4E62-A8F1-4F8F8058276D}" type="slidenum">
              <a:rPr lang="en-AU" smtClean="0"/>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97FAF58-1B71-41B4-8B86-DC799C024709}" type="datetimeFigureOut">
              <a:rPr lang="en-US" smtClean="0"/>
              <a:pPr/>
              <a:t>5/25/2009</a:t>
            </a:fld>
            <a:endParaRPr lang="en-AU" dirty="0"/>
          </a:p>
        </p:txBody>
      </p:sp>
      <p:sp>
        <p:nvSpPr>
          <p:cNvPr id="8" name="Slide Number Placeholder 7"/>
          <p:cNvSpPr>
            <a:spLocks noGrp="1"/>
          </p:cNvSpPr>
          <p:nvPr>
            <p:ph type="sldNum" sz="quarter" idx="11"/>
          </p:nvPr>
        </p:nvSpPr>
        <p:spPr/>
        <p:txBody>
          <a:bodyPr/>
          <a:lstStyle/>
          <a:p>
            <a:fld id="{9B864E9B-5372-4E62-A8F1-4F8F8058276D}" type="slidenum">
              <a:rPr lang="en-AU" smtClean="0"/>
              <a:pPr/>
              <a:t>‹#›</a:t>
            </a:fld>
            <a:endParaRPr lang="en-AU" dirty="0"/>
          </a:p>
        </p:txBody>
      </p:sp>
      <p:sp>
        <p:nvSpPr>
          <p:cNvPr id="9" name="Footer Placeholder 8"/>
          <p:cNvSpPr>
            <a:spLocks noGrp="1"/>
          </p:cNvSpPr>
          <p:nvPr>
            <p:ph type="ftr" sz="quarter" idx="12"/>
          </p:nvPr>
        </p:nvSpPr>
        <p:spPr/>
        <p:txBody>
          <a:bodyPr/>
          <a:lstStyle/>
          <a:p>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7FAF58-1B71-41B4-8B86-DC799C024709}" type="datetimeFigureOut">
              <a:rPr lang="en-US" smtClean="0"/>
              <a:pPr/>
              <a:t>5/25/2009</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9B864E9B-5372-4E62-A8F1-4F8F8058276D}"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97FAF58-1B71-41B4-8B86-DC799C024709}" type="datetimeFigureOut">
              <a:rPr lang="en-US" smtClean="0"/>
              <a:pPr/>
              <a:t>5/25/2009</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a:xfrm>
            <a:off x="8156448" y="6422064"/>
            <a:ext cx="762000" cy="365125"/>
          </a:xfrm>
        </p:spPr>
        <p:txBody>
          <a:bodyPr/>
          <a:lstStyle/>
          <a:p>
            <a:fld id="{9B864E9B-5372-4E62-A8F1-4F8F8058276D}" type="slidenum">
              <a:rPr lang="en-AU" smtClean="0"/>
              <a:pPr/>
              <a:t>‹#›</a:t>
            </a:fld>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797FAF58-1B71-41B4-8B86-DC799C024709}" type="datetimeFigureOut">
              <a:rPr lang="en-US" smtClean="0"/>
              <a:pPr/>
              <a:t>5/25/2009</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9B864E9B-5372-4E62-A8F1-4F8F8058276D}" type="slidenum">
              <a:rPr lang="en-AU" smtClean="0"/>
              <a:pPr/>
              <a:t>‹#›</a:t>
            </a:fld>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97FAF58-1B71-41B4-8B86-DC799C024709}" type="datetimeFigureOut">
              <a:rPr lang="en-US" smtClean="0"/>
              <a:pPr/>
              <a:t>5/25/2009</a:t>
            </a:fld>
            <a:endParaRPr lang="en-AU" dirty="0"/>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AU" dirty="0"/>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9B864E9B-5372-4E62-A8F1-4F8F8058276D}" type="slidenum">
              <a:rPr lang="en-AU" smtClean="0"/>
              <a:pPr/>
              <a:t>‹#›</a:t>
            </a:fld>
            <a:endParaRPr lang="en-AU"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usdoj.gov/criminal/cybercrime/rules/acceptableUsePolicy.ht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4414" y="714356"/>
            <a:ext cx="6692858" cy="1200329"/>
          </a:xfrm>
          <a:prstGeom prst="rect">
            <a:avLst/>
          </a:prstGeom>
        </p:spPr>
        <p:style>
          <a:lnRef idx="1">
            <a:schemeClr val="accent3"/>
          </a:lnRef>
          <a:fillRef idx="3">
            <a:schemeClr val="accent3"/>
          </a:fillRef>
          <a:effectRef idx="2">
            <a:schemeClr val="accent3"/>
          </a:effectRef>
          <a:fontRef idx="minor">
            <a:schemeClr val="lt1"/>
          </a:fontRef>
        </p:style>
        <p:txBody>
          <a:bodyPr wrap="none" lIns="91440" tIns="45720" rIns="91440" bIns="45720">
            <a:spAutoFit/>
          </a:bodyPr>
          <a:lstStyle/>
          <a:p>
            <a:pPr algn="ctr"/>
            <a:r>
              <a:rPr lang="en-US" sz="7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Internet Ethics</a:t>
            </a:r>
            <a:endParaRPr lang="en-US" sz="7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pic>
        <p:nvPicPr>
          <p:cNvPr id="5" name="Picture 4" descr="tiett.gif"/>
          <p:cNvPicPr>
            <a:picLocks noChangeAspect="1"/>
          </p:cNvPicPr>
          <p:nvPr/>
        </p:nvPicPr>
        <p:blipFill>
          <a:blip r:embed="rId2"/>
          <a:stretch>
            <a:fillRect/>
          </a:stretch>
        </p:blipFill>
        <p:spPr>
          <a:xfrm>
            <a:off x="642910" y="2500306"/>
            <a:ext cx="4792390" cy="3600468"/>
          </a:xfrm>
          <a:prstGeom prst="ellipse">
            <a:avLst/>
          </a:prstGeom>
          <a:ln w="190500" cap="rnd">
            <a:solidFill>
              <a:schemeClr val="bg1">
                <a:lumMod val="75000"/>
                <a:lumOff val="25000"/>
              </a:schemeClr>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7" name="TextBox 6"/>
          <p:cNvSpPr txBox="1"/>
          <p:nvPr/>
        </p:nvSpPr>
        <p:spPr>
          <a:xfrm>
            <a:off x="5929322" y="3643314"/>
            <a:ext cx="2500330" cy="646331"/>
          </a:xfrm>
          <a:prstGeom prst="rect">
            <a:avLst/>
          </a:prstGeom>
          <a:noFill/>
        </p:spPr>
        <p:txBody>
          <a:bodyPr wrap="square" rtlCol="0">
            <a:spAutoFit/>
          </a:bodyPr>
          <a:lstStyle/>
          <a:p>
            <a:pPr algn="ctr"/>
            <a:r>
              <a:rPr lang="en-AU" dirty="0" smtClean="0"/>
              <a:t>By Adam, </a:t>
            </a:r>
            <a:r>
              <a:rPr lang="en-AU" dirty="0"/>
              <a:t>R</a:t>
            </a:r>
            <a:r>
              <a:rPr lang="en-AU" dirty="0" smtClean="0"/>
              <a:t>achelgail &amp; Kayla</a:t>
            </a: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42910" y="714356"/>
            <a:ext cx="7786742" cy="923330"/>
          </a:xfrm>
          <a:prstGeom prst="rect">
            <a:avLst/>
          </a:prstGeom>
        </p:spPr>
        <p:style>
          <a:lnRef idx="1">
            <a:schemeClr val="accent1"/>
          </a:lnRef>
          <a:fillRef idx="3">
            <a:schemeClr val="accent1"/>
          </a:fillRef>
          <a:effectRef idx="2">
            <a:schemeClr val="accent1"/>
          </a:effectRef>
          <a:fontRef idx="minor">
            <a:schemeClr val="lt1"/>
          </a:fontRef>
        </p:style>
        <p:txBody>
          <a:bodyPr wrap="squar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Internet Ethics</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TextBox 4"/>
          <p:cNvSpPr txBox="1"/>
          <p:nvPr/>
        </p:nvSpPr>
        <p:spPr>
          <a:xfrm>
            <a:off x="928662" y="2000240"/>
            <a:ext cx="6500858" cy="1754326"/>
          </a:xfrm>
          <a:prstGeom prst="rect">
            <a:avLst/>
          </a:prstGeom>
          <a:noFill/>
        </p:spPr>
        <p:txBody>
          <a:bodyPr wrap="square" rtlCol="0">
            <a:spAutoFit/>
          </a:bodyPr>
          <a:lstStyle/>
          <a:p>
            <a:r>
              <a:rPr lang="en-AU" u="sng" dirty="0" smtClean="0">
                <a:solidFill>
                  <a:schemeClr val="bg2">
                    <a:lumMod val="20000"/>
                    <a:lumOff val="80000"/>
                  </a:schemeClr>
                </a:solidFill>
              </a:rPr>
              <a:t>What is </a:t>
            </a:r>
            <a:r>
              <a:rPr lang="en-AU" u="sng" dirty="0" smtClean="0">
                <a:solidFill>
                  <a:schemeClr val="bg2">
                    <a:lumMod val="20000"/>
                    <a:lumOff val="80000"/>
                  </a:schemeClr>
                </a:solidFill>
              </a:rPr>
              <a:t>Internet </a:t>
            </a:r>
            <a:r>
              <a:rPr lang="en-AU" u="sng" dirty="0" smtClean="0">
                <a:solidFill>
                  <a:schemeClr val="bg2">
                    <a:lumMod val="20000"/>
                    <a:lumOff val="80000"/>
                  </a:schemeClr>
                </a:solidFill>
              </a:rPr>
              <a:t>Ethics?</a:t>
            </a:r>
            <a:r>
              <a:rPr lang="en-AU" dirty="0" smtClean="0">
                <a:solidFill>
                  <a:schemeClr val="bg2">
                    <a:lumMod val="20000"/>
                    <a:lumOff val="80000"/>
                  </a:schemeClr>
                </a:solidFill>
              </a:rPr>
              <a:t/>
            </a:r>
            <a:br>
              <a:rPr lang="en-AU" dirty="0" smtClean="0">
                <a:solidFill>
                  <a:schemeClr val="bg2">
                    <a:lumMod val="20000"/>
                    <a:lumOff val="80000"/>
                  </a:schemeClr>
                </a:solidFill>
              </a:rPr>
            </a:br>
            <a:r>
              <a:rPr lang="en-AU" dirty="0" smtClean="0">
                <a:solidFill>
                  <a:schemeClr val="bg2">
                    <a:lumMod val="20000"/>
                    <a:lumOff val="80000"/>
                  </a:schemeClr>
                </a:solidFill>
              </a:rPr>
              <a:t>They are principles and guidelines to be applied whilst using the internet.  Codes of ethics have been made to make the internet a safe place for its users.</a:t>
            </a:r>
          </a:p>
          <a:p>
            <a:endParaRPr lang="en-AU" dirty="0" smtClean="0">
              <a:solidFill>
                <a:schemeClr val="bg2">
                  <a:lumMod val="20000"/>
                  <a:lumOff val="80000"/>
                </a:schemeClr>
              </a:solidFill>
            </a:endParaRPr>
          </a:p>
          <a:p>
            <a:endParaRPr lang="en-AU" dirty="0">
              <a:solidFill>
                <a:schemeClr val="bg2">
                  <a:lumMod val="20000"/>
                  <a:lumOff val="80000"/>
                </a:schemeClr>
              </a:solidFill>
            </a:endParaRPr>
          </a:p>
        </p:txBody>
      </p:sp>
      <p:sp>
        <p:nvSpPr>
          <p:cNvPr id="6" name="TextBox 5"/>
          <p:cNvSpPr txBox="1"/>
          <p:nvPr/>
        </p:nvSpPr>
        <p:spPr>
          <a:xfrm>
            <a:off x="928662" y="4214818"/>
            <a:ext cx="6357982" cy="923330"/>
          </a:xfrm>
          <a:prstGeom prst="rect">
            <a:avLst/>
          </a:prstGeom>
          <a:noFill/>
        </p:spPr>
        <p:txBody>
          <a:bodyPr wrap="square" rtlCol="0">
            <a:spAutoFit/>
          </a:bodyPr>
          <a:lstStyle/>
          <a:p>
            <a:r>
              <a:rPr lang="en-AU" dirty="0" smtClean="0"/>
              <a:t>Children should be supervised when using the internet because they are among the most vulnerable users of the internet</a:t>
            </a:r>
          </a:p>
        </p:txBody>
      </p:sp>
      <p:sp>
        <p:nvSpPr>
          <p:cNvPr id="7" name="TextBox 6"/>
          <p:cNvSpPr txBox="1"/>
          <p:nvPr/>
        </p:nvSpPr>
        <p:spPr>
          <a:xfrm>
            <a:off x="928662" y="3857628"/>
            <a:ext cx="3071834" cy="369332"/>
          </a:xfrm>
          <a:prstGeom prst="rect">
            <a:avLst/>
          </a:prstGeom>
          <a:noFill/>
        </p:spPr>
        <p:txBody>
          <a:bodyPr wrap="square" rtlCol="0">
            <a:spAutoFit/>
          </a:bodyPr>
          <a:lstStyle/>
          <a:p>
            <a:r>
              <a:rPr lang="en-AU" u="sng" dirty="0" smtClean="0"/>
              <a:t>Children and Internet Ethics</a:t>
            </a:r>
            <a:endParaRPr lang="en-AU" u="sng"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5786" y="2214554"/>
            <a:ext cx="7467600" cy="3900502"/>
          </a:xfrm>
        </p:spPr>
        <p:txBody>
          <a:bodyPr>
            <a:normAutofit fontScale="62500" lnSpcReduction="20000"/>
          </a:bodyPr>
          <a:lstStyle/>
          <a:p>
            <a:pPr marL="550926" indent="-514350">
              <a:buAutoNum type="arabicPeriod"/>
            </a:pPr>
            <a:r>
              <a:rPr lang="en-AU" dirty="0" smtClean="0">
                <a:solidFill>
                  <a:schemeClr val="bg2">
                    <a:lumMod val="20000"/>
                    <a:lumOff val="80000"/>
                  </a:schemeClr>
                </a:solidFill>
              </a:rPr>
              <a:t>Do not use a computer to harm other </a:t>
            </a:r>
            <a:r>
              <a:rPr lang="en-AU" dirty="0" smtClean="0">
                <a:solidFill>
                  <a:schemeClr val="bg2">
                    <a:lumMod val="20000"/>
                    <a:lumOff val="80000"/>
                  </a:schemeClr>
                </a:solidFill>
              </a:rPr>
              <a:t>people.</a:t>
            </a:r>
            <a:endParaRPr lang="en-AU" dirty="0" smtClean="0">
              <a:solidFill>
                <a:schemeClr val="bg2">
                  <a:lumMod val="20000"/>
                  <a:lumOff val="80000"/>
                </a:schemeClr>
              </a:solidFill>
            </a:endParaRPr>
          </a:p>
          <a:p>
            <a:pPr marL="550926" indent="-514350">
              <a:buAutoNum type="arabicPeriod"/>
            </a:pPr>
            <a:r>
              <a:rPr lang="en-AU" dirty="0" smtClean="0">
                <a:solidFill>
                  <a:schemeClr val="bg2">
                    <a:lumMod val="20000"/>
                    <a:lumOff val="80000"/>
                  </a:schemeClr>
                </a:solidFill>
              </a:rPr>
              <a:t>Do not interfere with other peoples computer work.</a:t>
            </a:r>
          </a:p>
          <a:p>
            <a:pPr marL="550926" indent="-514350">
              <a:buAutoNum type="arabicPeriod"/>
            </a:pPr>
            <a:r>
              <a:rPr lang="en-AU" dirty="0" smtClean="0">
                <a:solidFill>
                  <a:schemeClr val="bg2">
                    <a:lumMod val="20000"/>
                    <a:lumOff val="80000"/>
                  </a:schemeClr>
                </a:solidFill>
              </a:rPr>
              <a:t>Do not snoop around in other people’s computer files.</a:t>
            </a:r>
          </a:p>
          <a:p>
            <a:pPr marL="550926" indent="-514350">
              <a:buAutoNum type="arabicPeriod"/>
            </a:pPr>
            <a:r>
              <a:rPr lang="en-AU" dirty="0" smtClean="0">
                <a:solidFill>
                  <a:schemeClr val="bg2">
                    <a:lumMod val="20000"/>
                    <a:lumOff val="80000"/>
                  </a:schemeClr>
                </a:solidFill>
              </a:rPr>
              <a:t>Do not use a computer to </a:t>
            </a:r>
            <a:r>
              <a:rPr lang="en-AU" dirty="0" smtClean="0">
                <a:solidFill>
                  <a:schemeClr val="bg2">
                    <a:lumMod val="20000"/>
                    <a:lumOff val="80000"/>
                  </a:schemeClr>
                </a:solidFill>
              </a:rPr>
              <a:t>steal.</a:t>
            </a:r>
            <a:endParaRPr lang="en-AU" dirty="0" smtClean="0">
              <a:solidFill>
                <a:schemeClr val="bg2">
                  <a:lumMod val="20000"/>
                  <a:lumOff val="80000"/>
                </a:schemeClr>
              </a:solidFill>
            </a:endParaRPr>
          </a:p>
          <a:p>
            <a:pPr marL="550926" indent="-514350">
              <a:buAutoNum type="arabicPeriod"/>
            </a:pPr>
            <a:r>
              <a:rPr lang="en-AU" dirty="0" smtClean="0">
                <a:solidFill>
                  <a:schemeClr val="bg2">
                    <a:lumMod val="20000"/>
                    <a:lumOff val="80000"/>
                  </a:schemeClr>
                </a:solidFill>
              </a:rPr>
              <a:t>Do not use a computer to bear false </a:t>
            </a:r>
            <a:r>
              <a:rPr lang="en-AU" dirty="0" smtClean="0">
                <a:solidFill>
                  <a:schemeClr val="bg2">
                    <a:lumMod val="20000"/>
                    <a:lumOff val="80000"/>
                  </a:schemeClr>
                </a:solidFill>
              </a:rPr>
              <a:t>witness.</a:t>
            </a:r>
            <a:endParaRPr lang="en-AU" dirty="0" smtClean="0">
              <a:solidFill>
                <a:schemeClr val="bg2">
                  <a:lumMod val="20000"/>
                  <a:lumOff val="80000"/>
                </a:schemeClr>
              </a:solidFill>
            </a:endParaRPr>
          </a:p>
          <a:p>
            <a:pPr marL="550926" indent="-514350">
              <a:buAutoNum type="arabicPeriod"/>
            </a:pPr>
            <a:r>
              <a:rPr lang="en-AU" dirty="0" smtClean="0">
                <a:solidFill>
                  <a:schemeClr val="bg2">
                    <a:lumMod val="20000"/>
                    <a:lumOff val="80000"/>
                  </a:schemeClr>
                </a:solidFill>
              </a:rPr>
              <a:t>Do not copy or use proprietary software for which you have not paid.</a:t>
            </a:r>
          </a:p>
          <a:p>
            <a:pPr marL="550926" indent="-514350">
              <a:buAutoNum type="arabicPeriod"/>
            </a:pPr>
            <a:r>
              <a:rPr lang="en-AU" dirty="0" smtClean="0">
                <a:solidFill>
                  <a:schemeClr val="bg2">
                    <a:lumMod val="20000"/>
                    <a:lumOff val="80000"/>
                  </a:schemeClr>
                </a:solidFill>
              </a:rPr>
              <a:t>Do not use other people’s computer resources without authorization.</a:t>
            </a:r>
          </a:p>
          <a:p>
            <a:pPr marL="550926" indent="-514350">
              <a:buAutoNum type="arabicPeriod"/>
            </a:pPr>
            <a:r>
              <a:rPr lang="en-AU" dirty="0" smtClean="0">
                <a:solidFill>
                  <a:schemeClr val="bg2">
                    <a:lumMod val="20000"/>
                    <a:lumOff val="80000"/>
                  </a:schemeClr>
                </a:solidFill>
              </a:rPr>
              <a:t>Do not appropriate other intellectual output. </a:t>
            </a:r>
          </a:p>
          <a:p>
            <a:pPr marL="550926" indent="-514350">
              <a:buAutoNum type="arabicPeriod"/>
            </a:pPr>
            <a:r>
              <a:rPr lang="en-AU" dirty="0" smtClean="0">
                <a:solidFill>
                  <a:schemeClr val="bg2">
                    <a:lumMod val="20000"/>
                    <a:lumOff val="80000"/>
                  </a:schemeClr>
                </a:solidFill>
              </a:rPr>
              <a:t>Always think about the social consequences of the program you are writing or the system you are </a:t>
            </a:r>
            <a:r>
              <a:rPr lang="en-AU" dirty="0" smtClean="0">
                <a:solidFill>
                  <a:schemeClr val="bg2">
                    <a:lumMod val="20000"/>
                    <a:lumOff val="80000"/>
                  </a:schemeClr>
                </a:solidFill>
              </a:rPr>
              <a:t>designing.</a:t>
            </a:r>
            <a:endParaRPr lang="en-AU" dirty="0" smtClean="0">
              <a:solidFill>
                <a:schemeClr val="bg2">
                  <a:lumMod val="20000"/>
                  <a:lumOff val="80000"/>
                </a:schemeClr>
              </a:solidFill>
            </a:endParaRPr>
          </a:p>
          <a:p>
            <a:pPr marL="550926" indent="-514350">
              <a:buAutoNum type="arabicPeriod"/>
            </a:pPr>
            <a:r>
              <a:rPr lang="en-AU" dirty="0" smtClean="0">
                <a:solidFill>
                  <a:schemeClr val="bg2">
                    <a:lumMod val="20000"/>
                    <a:lumOff val="80000"/>
                  </a:schemeClr>
                </a:solidFill>
              </a:rPr>
              <a:t>Always use a computer in ways that ensure consideration and respect for your fellow </a:t>
            </a:r>
            <a:r>
              <a:rPr lang="en-AU" dirty="0" smtClean="0">
                <a:solidFill>
                  <a:schemeClr val="bg2">
                    <a:lumMod val="20000"/>
                    <a:lumOff val="80000"/>
                  </a:schemeClr>
                </a:solidFill>
              </a:rPr>
              <a:t>humans.</a:t>
            </a:r>
            <a:endParaRPr lang="en-AU" dirty="0" smtClean="0">
              <a:solidFill>
                <a:schemeClr val="bg2">
                  <a:lumMod val="20000"/>
                  <a:lumOff val="80000"/>
                </a:schemeClr>
              </a:solidFill>
            </a:endParaRPr>
          </a:p>
          <a:p>
            <a:endParaRPr lang="en-AU" dirty="0"/>
          </a:p>
        </p:txBody>
      </p:sp>
      <p:sp>
        <p:nvSpPr>
          <p:cNvPr id="4" name="Rectangle 3"/>
          <p:cNvSpPr/>
          <p:nvPr/>
        </p:nvSpPr>
        <p:spPr>
          <a:xfrm>
            <a:off x="785786" y="357166"/>
            <a:ext cx="7143799" cy="1569660"/>
          </a:xfrm>
          <a:prstGeom prst="rect">
            <a:avLst/>
          </a:prstGeom>
        </p:spPr>
        <p:style>
          <a:lnRef idx="1">
            <a:schemeClr val="accent1"/>
          </a:lnRef>
          <a:fillRef idx="3">
            <a:schemeClr val="accent1"/>
          </a:fillRef>
          <a:effectRef idx="2">
            <a:schemeClr val="accent1"/>
          </a:effectRef>
          <a:fontRef idx="minor">
            <a:schemeClr val="lt1"/>
          </a:fontRef>
        </p:style>
        <p:txBody>
          <a:bodyPr wrap="square" lIns="91440" tIns="45720" rIns="91440" bIns="45720">
            <a:spAutoFit/>
          </a:bodyPr>
          <a:lstStyle/>
          <a:p>
            <a:pPr algn="ctr"/>
            <a:r>
              <a:rPr lang="en-AU" sz="4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Code of ethics for the internet</a:t>
            </a:r>
            <a:endParaRPr lang="en-AU" sz="4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6050" y="285728"/>
            <a:ext cx="3686172" cy="1082660"/>
          </a:xfrm>
        </p:spPr>
        <p:style>
          <a:lnRef idx="1">
            <a:schemeClr val="accent1"/>
          </a:lnRef>
          <a:fillRef idx="3">
            <a:schemeClr val="accent1"/>
          </a:fillRef>
          <a:effectRef idx="2">
            <a:schemeClr val="accent1"/>
          </a:effectRef>
          <a:fontRef idx="minor">
            <a:schemeClr val="lt1"/>
          </a:fontRef>
        </p:style>
        <p:txBody>
          <a:bodyPr>
            <a:normAutofit/>
          </a:bodyPr>
          <a:lstStyle/>
          <a:p>
            <a:pPr algn="ctr"/>
            <a:r>
              <a:rPr lang="en-A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Stakeholders</a:t>
            </a:r>
            <a:endParaRPr lang="en-AU"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p:txBody>
          <a:bodyPr/>
          <a:lstStyle/>
          <a:p>
            <a:r>
              <a:rPr lang="en-AU" dirty="0" smtClean="0"/>
              <a:t>Developers of websites.</a:t>
            </a:r>
          </a:p>
          <a:p>
            <a:r>
              <a:rPr lang="en-AU" dirty="0" smtClean="0"/>
              <a:t>Users of the internet .</a:t>
            </a:r>
          </a:p>
          <a:p>
            <a:r>
              <a:rPr lang="en-AU" dirty="0" smtClean="0"/>
              <a:t>Information providers.</a:t>
            </a:r>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4678" y="285728"/>
            <a:ext cx="2614602" cy="1011222"/>
          </a:xfrm>
        </p:spPr>
        <p:style>
          <a:lnRef idx="1">
            <a:schemeClr val="accent1"/>
          </a:lnRef>
          <a:fillRef idx="3">
            <a:schemeClr val="accent1"/>
          </a:fillRef>
          <a:effectRef idx="2">
            <a:schemeClr val="accent1"/>
          </a:effectRef>
          <a:fontRef idx="minor">
            <a:schemeClr val="lt1"/>
          </a:fontRef>
        </p:style>
        <p:txBody>
          <a:bodyPr/>
          <a:lstStyle/>
          <a:p>
            <a:pPr algn="ctr"/>
            <a:r>
              <a:rPr lang="en-A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Positives</a:t>
            </a:r>
            <a:endParaRPr lang="en-AU"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p:txBody>
          <a:bodyPr>
            <a:normAutofit/>
          </a:bodyPr>
          <a:lstStyle/>
          <a:p>
            <a:r>
              <a:rPr lang="en-AU" sz="2200" dirty="0" smtClean="0"/>
              <a:t>In Some societies the information that the people can get is often restricted and controlled some of the information they withhold is pornography, racial hatred, terrorism incitement, bomb making, anti patriotic ideas, political ideas, euthanasia and suicide. </a:t>
            </a:r>
          </a:p>
          <a:p>
            <a:r>
              <a:rPr lang="en-AU" sz="2200" dirty="0" smtClean="0"/>
              <a:t>Information on the internet can be blocked through IP ports on the internet, which stops access to certain </a:t>
            </a:r>
            <a:r>
              <a:rPr lang="en-AU" sz="2200" dirty="0" smtClean="0"/>
              <a:t>websites.</a:t>
            </a:r>
            <a:endParaRPr lang="en-AU" sz="2200" dirty="0" smtClean="0"/>
          </a:p>
          <a:p>
            <a:r>
              <a:rPr lang="en-AU" sz="2200" dirty="0" smtClean="0"/>
              <a:t>Blogs can be set up by anyone, and they make it easy for people to publish their opinion.</a:t>
            </a:r>
          </a:p>
          <a:p>
            <a:r>
              <a:rPr lang="en-AU" sz="2200" dirty="0" smtClean="0"/>
              <a:t>Internet ethics make the internet more family friendly.</a:t>
            </a:r>
          </a:p>
          <a:p>
            <a:endParaRPr lang="en-AU" sz="2200" dirty="0" smtClean="0"/>
          </a:p>
          <a:p>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3240" y="285728"/>
            <a:ext cx="2828916" cy="1154098"/>
          </a:xfrm>
        </p:spPr>
        <p:style>
          <a:lnRef idx="1">
            <a:schemeClr val="accent1"/>
          </a:lnRef>
          <a:fillRef idx="3">
            <a:schemeClr val="accent1"/>
          </a:fillRef>
          <a:effectRef idx="2">
            <a:schemeClr val="accent1"/>
          </a:effectRef>
          <a:fontRef idx="minor">
            <a:schemeClr val="lt1"/>
          </a:fontRef>
        </p:style>
        <p:txBody>
          <a:bodyPr/>
          <a:lstStyle/>
          <a:p>
            <a:pPr algn="ctr"/>
            <a:r>
              <a:rPr lang="en-A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Negatives</a:t>
            </a:r>
            <a:endParaRPr lang="en-AU"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p:txBody>
          <a:bodyPr>
            <a:normAutofit/>
          </a:bodyPr>
          <a:lstStyle/>
          <a:p>
            <a:r>
              <a:rPr lang="en-AU" sz="2400" dirty="0" smtClean="0"/>
              <a:t>Most problems with internet use is the violation of one of the rules in the Model School Policy that comes from the US Department of Justice.</a:t>
            </a:r>
          </a:p>
          <a:p>
            <a:r>
              <a:rPr lang="en-AU" sz="2400" dirty="0" smtClean="0"/>
              <a:t>Illegal file sharing software is a major issue  on the internet because people can place </a:t>
            </a:r>
            <a:r>
              <a:rPr lang="en-AU" sz="2400" dirty="0" smtClean="0"/>
              <a:t>anything.</a:t>
            </a:r>
            <a:endParaRPr lang="en-AU" sz="2400" dirty="0" smtClean="0"/>
          </a:p>
          <a:p>
            <a:pPr>
              <a:buNone/>
            </a:pPr>
            <a:endParaRPr lang="en-AU" sz="2400" dirty="0" smtClean="0"/>
          </a:p>
          <a:p>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10" y="357166"/>
            <a:ext cx="7929618" cy="1143000"/>
          </a:xfrm>
        </p:spPr>
        <p:style>
          <a:lnRef idx="1">
            <a:schemeClr val="accent1"/>
          </a:lnRef>
          <a:fillRef idx="3">
            <a:schemeClr val="accent1"/>
          </a:fillRef>
          <a:effectRef idx="2">
            <a:schemeClr val="accent1"/>
          </a:effectRef>
          <a:fontRef idx="minor">
            <a:schemeClr val="lt1"/>
          </a:fontRef>
        </p:style>
        <p:txBody>
          <a:bodyPr/>
          <a:lstStyle/>
          <a:p>
            <a:pPr algn="ctr"/>
            <a:r>
              <a:rPr lang="en-A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Australia And Internet Ethics</a:t>
            </a:r>
            <a:endParaRPr lang="en-AU"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642910" y="1857364"/>
            <a:ext cx="7496204" cy="4525963"/>
          </a:xfrm>
        </p:spPr>
        <p:txBody>
          <a:bodyPr/>
          <a:lstStyle/>
          <a:p>
            <a:r>
              <a:rPr lang="en-AU" sz="2800" dirty="0" smtClean="0"/>
              <a:t>The Australian Broadcasting Authority   have the power to examine websites and determine if the content of the site is suitable for Australian users to access.</a:t>
            </a:r>
          </a:p>
          <a:p>
            <a:r>
              <a:rPr lang="en-AU" sz="2800" dirty="0" smtClean="0"/>
              <a:t> Websites that are not hosted within Australia will be placed on a black list as they do not have the authority to remove the content.</a:t>
            </a:r>
          </a:p>
          <a:p>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10" y="357166"/>
            <a:ext cx="7467600" cy="1143000"/>
          </a:xfrm>
        </p:spPr>
        <p:style>
          <a:lnRef idx="1">
            <a:schemeClr val="accent1"/>
          </a:lnRef>
          <a:fillRef idx="3">
            <a:schemeClr val="accent1"/>
          </a:fillRef>
          <a:effectRef idx="2">
            <a:schemeClr val="accent1"/>
          </a:effectRef>
          <a:fontRef idx="minor">
            <a:schemeClr val="lt1"/>
          </a:fontRef>
        </p:style>
        <p:txBody>
          <a:bodyPr>
            <a:normAutofit fontScale="90000"/>
          </a:bodyPr>
          <a:lstStyle/>
          <a:p>
            <a:pPr algn="ctr"/>
            <a:r>
              <a:rPr lang="en-A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Model Acceptable Use Policy</a:t>
            </a:r>
            <a:endParaRPr lang="en-AU"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500034" y="1857364"/>
            <a:ext cx="7467600" cy="4525963"/>
          </a:xfrm>
        </p:spPr>
        <p:txBody>
          <a:bodyPr/>
          <a:lstStyle/>
          <a:p>
            <a:r>
              <a:rPr lang="en-AU" dirty="0" smtClean="0"/>
              <a:t>This is </a:t>
            </a:r>
            <a:r>
              <a:rPr lang="en-AU" dirty="0" smtClean="0"/>
              <a:t>an example of </a:t>
            </a:r>
            <a:r>
              <a:rPr lang="en-AU" dirty="0" smtClean="0"/>
              <a:t> a school internet policy guideline:</a:t>
            </a:r>
            <a:endParaRPr lang="en-AU" dirty="0" smtClean="0"/>
          </a:p>
          <a:p>
            <a:r>
              <a:rPr lang="en-AU" dirty="0" smtClean="0">
                <a:hlinkClick r:id="rId2"/>
              </a:rPr>
              <a:t>http://</a:t>
            </a:r>
            <a:r>
              <a:rPr lang="en-AU" dirty="0" smtClean="0">
                <a:hlinkClick r:id="rId2"/>
              </a:rPr>
              <a:t>www.usdoj.gov/criminal/cybercrime/rules/acceptableUsePolicy.htm</a:t>
            </a:r>
            <a:r>
              <a:rPr lang="en-AU" dirty="0" smtClean="0"/>
              <a:t> </a:t>
            </a:r>
          </a:p>
          <a:p>
            <a:r>
              <a:rPr lang="en-AU" dirty="0" smtClean="0"/>
              <a:t>If you look in your student planner there is one there.</a:t>
            </a:r>
            <a:endParaRPr lang="en-AU" dirty="0"/>
          </a:p>
        </p:txBody>
      </p:sp>
    </p:spTree>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119</TotalTime>
  <Words>398</Words>
  <Application>Microsoft Office PowerPoint</Application>
  <PresentationFormat>On-screen Show (4:3)</PresentationFormat>
  <Paragraphs>37</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Technic</vt:lpstr>
      <vt:lpstr>Slide 1</vt:lpstr>
      <vt:lpstr>Slide 2</vt:lpstr>
      <vt:lpstr>Slide 3</vt:lpstr>
      <vt:lpstr>Stakeholders</vt:lpstr>
      <vt:lpstr>Positives</vt:lpstr>
      <vt:lpstr>Negatives</vt:lpstr>
      <vt:lpstr>Australia And Internet Ethics</vt:lpstr>
      <vt:lpstr>Model Acceptable Use Policy</vt:lpstr>
    </vt:vector>
  </TitlesOfParts>
  <Company>Narre Warren South P-12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14</cp:revision>
  <dcterms:created xsi:type="dcterms:W3CDTF">2009-05-20T23:04:30Z</dcterms:created>
  <dcterms:modified xsi:type="dcterms:W3CDTF">2009-05-25T01:36:07Z</dcterms:modified>
</cp:coreProperties>
</file>